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9" r:id="rId4"/>
    <p:sldId id="270" r:id="rId5"/>
    <p:sldId id="271" r:id="rId6"/>
    <p:sldId id="272" r:id="rId7"/>
    <p:sldId id="264" r:id="rId8"/>
    <p:sldId id="273" r:id="rId9"/>
    <p:sldId id="266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74" y="6139510"/>
            <a:ext cx="1853826" cy="7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Severine Dusollier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Severine Dusollier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nl-BE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Séverine Dusollier</a:t>
            </a:r>
          </a:p>
          <a:p>
            <a:pPr marL="0" indent="0" algn="ctr">
              <a:buNone/>
            </a:pPr>
            <a:r>
              <a:rPr lang="nl-BE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Professeure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47" y="5998318"/>
            <a:ext cx="1566865" cy="6751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063" y="1414463"/>
            <a:ext cx="73866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Pratiques</a:t>
            </a:r>
            <a:r>
              <a:rPr lang="en-GB" sz="3600" b="1" dirty="0">
                <a:solidFill>
                  <a:srgbClr val="7030A0"/>
                </a:solidFill>
              </a:rPr>
              <a:t> et technologies </a:t>
            </a:r>
            <a:r>
              <a:rPr lang="en-GB" sz="3600" b="1" dirty="0" err="1">
                <a:solidFill>
                  <a:srgbClr val="7030A0"/>
                </a:solidFill>
              </a:rPr>
              <a:t>disruptives</a:t>
            </a:r>
            <a:endParaRPr lang="en-GB" sz="3600" b="1" dirty="0">
              <a:solidFill>
                <a:srgbClr val="7030A0"/>
              </a:solidFill>
            </a:endParaRPr>
          </a:p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Quelles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réponses</a:t>
            </a:r>
            <a:r>
              <a:rPr lang="en-GB" sz="3600" b="1" dirty="0">
                <a:solidFill>
                  <a:srgbClr val="7030A0"/>
                </a:solidFill>
              </a:rPr>
              <a:t> du droit </a:t>
            </a:r>
            <a:r>
              <a:rPr lang="en-GB" sz="3600" b="1" dirty="0" err="1">
                <a:solidFill>
                  <a:srgbClr val="7030A0"/>
                </a:solidFill>
              </a:rPr>
              <a:t>d’auteur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34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repensant les principes fondamentaux et la justification du droit d’auteur </a:t>
            </a:r>
          </a:p>
          <a:p>
            <a:pPr marL="0" indent="0">
              <a:buNone/>
            </a:pPr>
            <a:r>
              <a:rPr lang="fr-FR" dirty="0"/>
              <a:t>En s’éloignant d’une approche technicienne du droit d’auteur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… Les technologies et pratiques disruptives seront moins disruptives du droit d’auteur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38600" y="4743450"/>
            <a:ext cx="74342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Merci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votre</a:t>
            </a:r>
            <a:r>
              <a:rPr lang="en-GB" dirty="0">
                <a:solidFill>
                  <a:schemeClr val="bg1"/>
                </a:solidFill>
              </a:rPr>
              <a:t> attention</a:t>
            </a:r>
          </a:p>
          <a:p>
            <a:r>
              <a:rPr lang="en-GB" dirty="0" err="1">
                <a:solidFill>
                  <a:schemeClr val="bg1"/>
                </a:solidFill>
              </a:rPr>
              <a:t>severine.dusollier@sciencespo.fr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Pratiques</a:t>
            </a:r>
            <a:r>
              <a:rPr lang="en-GB" dirty="0"/>
              <a:t> et technologies disruptive </a:t>
            </a:r>
            <a:br>
              <a:rPr lang="en-GB" dirty="0"/>
            </a:b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réponses</a:t>
            </a:r>
            <a:r>
              <a:rPr lang="en-GB" dirty="0"/>
              <a:t> du droit </a:t>
            </a:r>
            <a:r>
              <a:rPr lang="en-GB" dirty="0" err="1"/>
              <a:t>d’auteur</a:t>
            </a:r>
            <a:r>
              <a:rPr lang="en-GB" dirty="0"/>
              <a:t> ?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droit d’auteur n’est qu’une longue suite d’adaptations à des développements technologiques</a:t>
            </a:r>
          </a:p>
          <a:p>
            <a:pPr lvl="1"/>
            <a:r>
              <a:rPr lang="fr-FR" dirty="0"/>
              <a:t>Imprimerie</a:t>
            </a:r>
          </a:p>
          <a:p>
            <a:pPr lvl="1"/>
            <a:r>
              <a:rPr lang="fr-FR" dirty="0"/>
              <a:t>Piano mécanique, Photographie, Radiodiffusion, satellite</a:t>
            </a:r>
          </a:p>
          <a:p>
            <a:pPr lvl="1"/>
            <a:r>
              <a:rPr lang="fr-FR" dirty="0"/>
              <a:t>Numérisation et Internet: Traités de l’OMPI de 1996</a:t>
            </a:r>
          </a:p>
          <a:p>
            <a:r>
              <a:rPr lang="fr-FR" dirty="0"/>
              <a:t>Pertinence et limites de ces adaptations</a:t>
            </a:r>
          </a:p>
          <a:p>
            <a:pPr lvl="1"/>
            <a:r>
              <a:rPr lang="fr-FR" dirty="0"/>
              <a:t>Pratiques Disruptives : création ouverte et libre </a:t>
            </a:r>
          </a:p>
          <a:p>
            <a:pPr lvl="1"/>
            <a:r>
              <a:rPr lang="fr-FR" dirty="0"/>
              <a:t>Technologies Disruptives : création par intelligence artificielle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en-GB" dirty="0"/>
              <a:t>Adaptations </a:t>
            </a:r>
            <a:r>
              <a:rPr lang="en-GB" dirty="0" err="1"/>
              <a:t>légales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371" y="1213623"/>
            <a:ext cx="10515600" cy="2203450"/>
          </a:xfrm>
        </p:spPr>
        <p:txBody>
          <a:bodyPr/>
          <a:lstStyle/>
          <a:p>
            <a:r>
              <a:rPr lang="fr-FR" dirty="0"/>
              <a:t>Principalement redéfinition des droits</a:t>
            </a:r>
          </a:p>
          <a:p>
            <a:r>
              <a:rPr lang="fr-FR" dirty="0"/>
              <a:t>Adaptation des exceptions</a:t>
            </a:r>
          </a:p>
          <a:p>
            <a:r>
              <a:rPr lang="fr-FR" dirty="0"/>
              <a:t>Renforcement des actions et moyens de mise en </a:t>
            </a:r>
            <a:r>
              <a:rPr lang="fr-FR" dirty="0" err="1"/>
              <a:t>oeuvre</a:t>
            </a:r>
            <a:endParaRPr lang="fr-FR" dirty="0"/>
          </a:p>
          <a:p>
            <a:r>
              <a:rPr lang="fr-FR" dirty="0"/>
              <a:t>Prise en compte de nouveaux acteurs: </a:t>
            </a:r>
            <a:r>
              <a:rPr lang="fr-FR" dirty="0" err="1"/>
              <a:t>safe</a:t>
            </a:r>
            <a:r>
              <a:rPr lang="fr-FR" dirty="0"/>
              <a:t> </a:t>
            </a:r>
            <a:r>
              <a:rPr lang="fr-FR" dirty="0" err="1"/>
              <a:t>harbor</a:t>
            </a:r>
            <a:r>
              <a:rPr lang="fr-FR" dirty="0"/>
              <a:t> en faveur des intermédiaires en ligne</a:t>
            </a:r>
          </a:p>
          <a:p>
            <a:r>
              <a:rPr lang="fr-FR" dirty="0"/>
              <a:t>Encouragement des licences pan-européennes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47720" y="4108473"/>
            <a:ext cx="105156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Adaptions </a:t>
            </a:r>
            <a:r>
              <a:rPr lang="en-GB" dirty="0" err="1"/>
              <a:t>économiques</a:t>
            </a:r>
            <a:endParaRPr lang="en-GB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7475" y="5180760"/>
            <a:ext cx="8220080" cy="134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GB" dirty="0"/>
              <a:t>Digital Rights Management</a:t>
            </a:r>
          </a:p>
          <a:p>
            <a:pPr marL="284163" indent="-209550"/>
            <a:r>
              <a:rPr lang="en-GB" dirty="0"/>
              <a:t>Du P2P aux nouveaux services de </a:t>
            </a:r>
            <a:r>
              <a:rPr lang="en-GB" dirty="0" err="1"/>
              <a:t>fourniture</a:t>
            </a:r>
            <a:r>
              <a:rPr lang="en-GB" dirty="0"/>
              <a:t> d’oeuvres</a:t>
            </a:r>
          </a:p>
          <a:p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56" y="4892614"/>
            <a:ext cx="1328545" cy="7429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5" y="4773267"/>
            <a:ext cx="813492" cy="9941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4" y="5614068"/>
            <a:ext cx="1577591" cy="889188"/>
          </a:xfrm>
          <a:prstGeom prst="rect">
            <a:avLst/>
          </a:prstGeom>
        </p:spPr>
      </p:pic>
      <p:pic>
        <p:nvPicPr>
          <p:cNvPr id="12" name="Espace réservé du contenu 5" descr="Top-10-Most-Visited-File-Sharing-Sit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5" y="5485691"/>
            <a:ext cx="1558550" cy="13410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77075" y="471488"/>
            <a:ext cx="48148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Directive 2001/29 sur le droit </a:t>
            </a:r>
            <a:r>
              <a:rPr lang="en-GB" dirty="0" err="1">
                <a:solidFill>
                  <a:schemeClr val="bg1"/>
                </a:solidFill>
              </a:rPr>
              <a:t>d’auteur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dans</a:t>
            </a:r>
            <a:r>
              <a:rPr lang="en-GB" dirty="0">
                <a:solidFill>
                  <a:schemeClr val="bg1"/>
                </a:solidFill>
              </a:rPr>
              <a:t> la </a:t>
            </a:r>
            <a:r>
              <a:rPr lang="en-GB" dirty="0" err="1">
                <a:solidFill>
                  <a:schemeClr val="bg1"/>
                </a:solidFill>
              </a:rPr>
              <a:t>société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l’information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77075" y="1416012"/>
            <a:ext cx="48148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Proposition de Directive sur le droit </a:t>
            </a:r>
            <a:r>
              <a:rPr lang="en-GB" dirty="0" err="1">
                <a:solidFill>
                  <a:schemeClr val="bg1"/>
                </a:solidFill>
              </a:rPr>
              <a:t>d’auteur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dans</a:t>
            </a:r>
            <a:r>
              <a:rPr lang="en-GB" dirty="0">
                <a:solidFill>
                  <a:schemeClr val="bg1"/>
                </a:solidFill>
              </a:rPr>
              <a:t> le </a:t>
            </a:r>
            <a:r>
              <a:rPr lang="en-GB" dirty="0" err="1">
                <a:solidFill>
                  <a:schemeClr val="bg1"/>
                </a:solidFill>
              </a:rPr>
              <a:t>marché</a:t>
            </a:r>
            <a:r>
              <a:rPr lang="en-GB" dirty="0">
                <a:solidFill>
                  <a:schemeClr val="bg1"/>
                </a:solidFill>
              </a:rPr>
              <a:t> unique </a:t>
            </a:r>
            <a:r>
              <a:rPr lang="en-GB" dirty="0" err="1">
                <a:solidFill>
                  <a:schemeClr val="bg1"/>
                </a:solidFill>
              </a:rPr>
              <a:t>numérique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1" y="4757172"/>
            <a:ext cx="1243008" cy="9322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59" y="5657685"/>
            <a:ext cx="818197" cy="11463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40866"/>
          <a:stretch/>
        </p:blipFill>
        <p:spPr>
          <a:xfrm>
            <a:off x="7551995" y="4651476"/>
            <a:ext cx="976065" cy="10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Examen</a:t>
            </a:r>
            <a:r>
              <a:rPr lang="en-GB" dirty="0"/>
              <a:t> des adaptations </a:t>
            </a:r>
            <a:r>
              <a:rPr lang="en-GB" dirty="0" err="1"/>
              <a:t>légales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raisonnement sur base d’anciennes catégories</a:t>
            </a:r>
          </a:p>
          <a:p>
            <a:pPr lvl="1"/>
            <a:r>
              <a:rPr lang="fr-FR" dirty="0"/>
              <a:t>Tout copie technique enclenche le droit de reproduction</a:t>
            </a:r>
          </a:p>
          <a:p>
            <a:pPr lvl="2"/>
            <a:r>
              <a:rPr lang="fr-FR" dirty="0"/>
              <a:t>Ex: toute exploitation de contenu protégé inclut de multiples actes de reproduction et de communication </a:t>
            </a:r>
          </a:p>
          <a:p>
            <a:pPr lvl="2"/>
            <a:r>
              <a:rPr lang="fr-FR" dirty="0"/>
              <a:t>Ex: </a:t>
            </a:r>
            <a:r>
              <a:rPr lang="fr-FR" dirty="0" err="1"/>
              <a:t>text</a:t>
            </a:r>
            <a:r>
              <a:rPr lang="fr-FR" dirty="0"/>
              <a:t> and data </a:t>
            </a:r>
            <a:r>
              <a:rPr lang="fr-FR" dirty="0" err="1"/>
              <a:t>mining</a:t>
            </a:r>
            <a:endParaRPr lang="fr-FR" dirty="0"/>
          </a:p>
          <a:p>
            <a:pPr lvl="1"/>
            <a:r>
              <a:rPr lang="fr-FR" dirty="0"/>
              <a:t>La crainte d’une extension des usages analogiques aux usages en ligne</a:t>
            </a:r>
          </a:p>
          <a:p>
            <a:pPr lvl="2"/>
            <a:r>
              <a:rPr lang="fr-FR" dirty="0"/>
              <a:t>Ex: bibliothèque ou enseignement par internet</a:t>
            </a:r>
          </a:p>
          <a:p>
            <a:pPr lvl="2"/>
            <a:r>
              <a:rPr lang="fr-FR" dirty="0"/>
              <a:t>Ex: épuisement digital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Revenir aux fondamentaux du droit d’auteur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Circulation des </a:t>
            </a:r>
            <a:r>
              <a:rPr lang="fr-FR" dirty="0" err="1"/>
              <a:t>oeuvres</a:t>
            </a:r>
            <a:r>
              <a:rPr lang="fr-FR" dirty="0"/>
              <a:t> vers un public</a:t>
            </a:r>
          </a:p>
          <a:p>
            <a:pPr lvl="1"/>
            <a:r>
              <a:rPr lang="fr-FR" dirty="0"/>
              <a:t>Des droits raisonnables couvrant les actes d’exploitation</a:t>
            </a:r>
          </a:p>
          <a:p>
            <a:pPr lvl="1"/>
            <a:r>
              <a:rPr lang="fr-FR" dirty="0"/>
              <a:t>De nouveaux acteurs entre intermédiaires et exploitants</a:t>
            </a:r>
          </a:p>
          <a:p>
            <a:pPr lvl="1"/>
            <a:r>
              <a:rPr lang="fr-FR" dirty="0"/>
              <a:t>Des exceptions raisonnables</a:t>
            </a:r>
          </a:p>
          <a:p>
            <a:r>
              <a:rPr lang="fr-FR" dirty="0"/>
              <a:t>Faciliter les transactions</a:t>
            </a:r>
          </a:p>
          <a:p>
            <a:pPr lvl="1"/>
            <a:r>
              <a:rPr lang="fr-FR" dirty="0"/>
              <a:t>Pas de fragmentation des actes d’exploitation</a:t>
            </a:r>
          </a:p>
          <a:p>
            <a:pPr lvl="1"/>
            <a:r>
              <a:rPr lang="fr-FR" dirty="0"/>
              <a:t>EU dimension and cross-border obstacles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 descr="youtube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63" y="1690688"/>
            <a:ext cx="2946400" cy="21950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Des technologies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pratiques</a:t>
            </a:r>
            <a:r>
              <a:rPr lang="en-GB" dirty="0"/>
              <a:t> </a:t>
            </a:r>
            <a:r>
              <a:rPr lang="en-GB" dirty="0" err="1"/>
              <a:t>disruptives</a:t>
            </a:r>
            <a:r>
              <a:rPr lang="en-GB" dirty="0"/>
              <a:t> </a:t>
            </a:r>
            <a:r>
              <a:rPr lang="en-GB" dirty="0" err="1"/>
              <a:t>émergentes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 source / Open innovation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Traits principaux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Création collaborative </a:t>
            </a:r>
          </a:p>
          <a:p>
            <a:r>
              <a:rPr lang="fr-FR" dirty="0"/>
              <a:t>Création ouverte et évolutive</a:t>
            </a:r>
          </a:p>
          <a:p>
            <a:r>
              <a:rPr lang="fr-FR" dirty="0"/>
              <a:t>Inclusion des utilisateurs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Principes du droit d’auteur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Un auteur individuel</a:t>
            </a:r>
          </a:p>
          <a:p>
            <a:r>
              <a:rPr lang="fr-FR" dirty="0"/>
              <a:t>Des créations finies et délimitées</a:t>
            </a:r>
          </a:p>
          <a:p>
            <a:r>
              <a:rPr lang="fr-FR" dirty="0"/>
              <a:t>Un principe d’exclusion</a:t>
            </a:r>
          </a:p>
        </p:txBody>
      </p:sp>
      <p:pic>
        <p:nvPicPr>
          <p:cNvPr id="7" name="Espace réservé du contenu 21" descr="200px-CC-logo.svg.png"/>
          <p:cNvPicPr>
            <a:picLocks noChangeAspect="1"/>
          </p:cNvPicPr>
          <p:nvPr/>
        </p:nvPicPr>
        <p:blipFill>
          <a:blip r:embed="rId2"/>
          <a:srcRect t="-60918" b="-60918"/>
          <a:stretch>
            <a:fillRect/>
          </a:stretch>
        </p:blipFill>
        <p:spPr bwMode="auto">
          <a:xfrm>
            <a:off x="4953220" y="4768817"/>
            <a:ext cx="2288735" cy="121805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28" y="4381586"/>
            <a:ext cx="1725479" cy="19925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8" y="4381586"/>
            <a:ext cx="1914965" cy="18702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46" y="4686817"/>
            <a:ext cx="1381125" cy="16872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97575" y="5952280"/>
            <a:ext cx="614272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Besoin</a:t>
            </a:r>
            <a:r>
              <a:rPr lang="en-GB" sz="2800" b="1" dirty="0">
                <a:solidFill>
                  <a:schemeClr val="bg1"/>
                </a:solidFill>
              </a:rPr>
              <a:t> d’un droit </a:t>
            </a:r>
            <a:r>
              <a:rPr lang="en-GB" sz="2800" b="1" dirty="0" err="1">
                <a:solidFill>
                  <a:schemeClr val="bg1"/>
                </a:solidFill>
              </a:rPr>
              <a:t>d’auteur</a:t>
            </a:r>
            <a:r>
              <a:rPr lang="en-GB" sz="2800" b="1" dirty="0">
                <a:solidFill>
                  <a:schemeClr val="bg1"/>
                </a:solidFill>
              </a:rPr>
              <a:t> plus </a:t>
            </a:r>
            <a:r>
              <a:rPr lang="en-GB" sz="2800" b="1" dirty="0" err="1">
                <a:solidFill>
                  <a:schemeClr val="bg1"/>
                </a:solidFill>
              </a:rPr>
              <a:t>inclusif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Intelligence </a:t>
            </a:r>
            <a:r>
              <a:rPr lang="en-GB" dirty="0" err="1"/>
              <a:t>Artificielle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8</a:t>
            </a:fld>
            <a:endParaRPr lang="fr-FR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78" y="1223477"/>
            <a:ext cx="9641371" cy="5043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60330" y="1801296"/>
            <a:ext cx="86820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0" i="0" dirty="0">
                <a:solidFill>
                  <a:schemeClr val="bg1"/>
                </a:solidFill>
                <a:effectLst/>
                <a:latin typeface="Arial" charset="0"/>
              </a:rPr>
              <a:t>18 mois de travail</a:t>
            </a:r>
            <a:endParaRPr lang="fr-FR" sz="28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FR" sz="2000" b="0" i="0" dirty="0">
              <a:solidFill>
                <a:schemeClr val="bg1"/>
              </a:solidFill>
              <a:effectLst/>
              <a:latin typeface="Arial" charset="0"/>
            </a:endParaRPr>
          </a:p>
          <a:p>
            <a:pPr algn="ctr"/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Numérisation de 346 œuvres de Rembrandt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148 millions de pixels extraits de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400" b="0" i="0" dirty="0">
                <a:solidFill>
                  <a:schemeClr val="bg1"/>
                </a:solidFill>
                <a:effectLst/>
                <a:latin typeface="Arial" charset="0"/>
              </a:rPr>
              <a:t>168 263 fragments d’œuvres de Rembrandt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ING, Microsoft, J. Walter Thompson Office, Delft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University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Mauritshuis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et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duRembrandt’s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House Museum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Artificial</a:t>
            </a:r>
            <a:r>
              <a:rPr lang="fr-FR" dirty="0"/>
              <a:t> Intelligence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Traits principaux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Création par une machine</a:t>
            </a:r>
          </a:p>
          <a:p>
            <a:r>
              <a:rPr lang="fr-FR" dirty="0"/>
              <a:t>Utilisation de multiples œuvres existantes</a:t>
            </a:r>
          </a:p>
          <a:p>
            <a:r>
              <a:rPr lang="fr-FR" dirty="0"/>
              <a:t>Investissement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Principes du droit d’auteur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Auteur Humain </a:t>
            </a:r>
          </a:p>
          <a:p>
            <a:r>
              <a:rPr lang="fr-FR" dirty="0"/>
              <a:t>Contribution originale </a:t>
            </a:r>
            <a:br>
              <a:rPr lang="fr-FR" dirty="0"/>
            </a:br>
            <a:endParaRPr lang="fr-FR" dirty="0"/>
          </a:p>
          <a:p>
            <a:r>
              <a:rPr lang="fr-FR" dirty="0"/>
              <a:t>Protection d’une création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57700" y="4857750"/>
            <a:ext cx="7040569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Besoin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d’une</a:t>
            </a:r>
            <a:r>
              <a:rPr lang="en-GB" sz="2800" b="1" dirty="0">
                <a:solidFill>
                  <a:schemeClr val="bg1"/>
                </a:solidFill>
              </a:rPr>
              <a:t> protection par le droit </a:t>
            </a:r>
            <a:r>
              <a:rPr lang="en-GB" sz="2800" b="1" dirty="0" err="1">
                <a:solidFill>
                  <a:schemeClr val="bg1"/>
                </a:solidFill>
              </a:rPr>
              <a:t>d’auteur</a:t>
            </a:r>
            <a:r>
              <a:rPr lang="en-GB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GB" sz="2800" b="1" dirty="0" err="1">
                <a:solidFill>
                  <a:schemeClr val="bg1"/>
                </a:solidFill>
              </a:rPr>
              <a:t>D’une</a:t>
            </a:r>
            <a:r>
              <a:rPr lang="en-GB" sz="2800" b="1" dirty="0">
                <a:solidFill>
                  <a:schemeClr val="bg1"/>
                </a:solidFill>
              </a:rPr>
              <a:t> protection sui generis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384</Words>
  <Application>Microsoft Office PowerPoint</Application>
  <PresentationFormat>Grand écran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Gulim</vt:lpstr>
      <vt:lpstr>Arial</vt:lpstr>
      <vt:lpstr>Calibri</vt:lpstr>
      <vt:lpstr>Calibri Light</vt:lpstr>
      <vt:lpstr>Thème Office</vt:lpstr>
      <vt:lpstr>Présentation PowerPoint</vt:lpstr>
      <vt:lpstr>Pratiques et technologies disruptive  Quelles réponses du droit d’auteur ?</vt:lpstr>
      <vt:lpstr>Adaptations légales</vt:lpstr>
      <vt:lpstr>Examen des adaptations légales</vt:lpstr>
      <vt:lpstr>Revenir aux fondamentaux du droit d’auteur</vt:lpstr>
      <vt:lpstr>Des technologies ou pratiques disruptives émergentes</vt:lpstr>
      <vt:lpstr>Open source / Open innovation</vt:lpstr>
      <vt:lpstr>Intelligence Artificielle</vt:lpstr>
      <vt:lpstr>Artificial Intelligence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28</cp:revision>
  <dcterms:created xsi:type="dcterms:W3CDTF">2018-04-20T10:45:39Z</dcterms:created>
  <dcterms:modified xsi:type="dcterms:W3CDTF">2018-06-04T09:36:55Z</dcterms:modified>
</cp:coreProperties>
</file>